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5" r:id="rId3"/>
    <p:sldId id="309" r:id="rId4"/>
    <p:sldId id="310" r:id="rId5"/>
    <p:sldId id="313" r:id="rId6"/>
    <p:sldId id="314" r:id="rId7"/>
    <p:sldId id="312" r:id="rId8"/>
    <p:sldId id="311" r:id="rId9"/>
    <p:sldId id="289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289" autoAdjust="0"/>
    <p:restoredTop sz="77972" autoAdjust="0"/>
  </p:normalViewPr>
  <p:slideViewPr>
    <p:cSldViewPr>
      <p:cViewPr varScale="1">
        <p:scale>
          <a:sx n="100" d="100"/>
          <a:sy n="100" d="100"/>
        </p:scale>
        <p:origin x="-193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472127136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8B1E73F-B189-4868-9833-932E9027E1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2212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ABB1D7E-3496-4302-A6AB-7C830587D5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1088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BA65CEFD-6519-49A2-AF26-BA1F06C16C2E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531CE1D5-C2E6-4565-B562-970CC5E77E3F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531CE1D5-C2E6-4565-B562-970CC5E77E3F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531CE1D5-C2E6-4565-B562-970CC5E77E3F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531CE1D5-C2E6-4565-B562-970CC5E77E3F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531CE1D5-C2E6-4565-B562-970CC5E77E3F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531CE1D5-C2E6-4565-B562-970CC5E77E3F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531CE1D5-C2E6-4565-B562-970CC5E77E3F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1B017A04-B9C9-4BA7-8E68-765810FF2DF1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NCDOT_Template_Cover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40825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3581400"/>
            <a:ext cx="7772400" cy="1143000"/>
          </a:xfrm>
        </p:spPr>
        <p:txBody>
          <a:bodyPr/>
          <a:lstStyle>
            <a:lvl1pPr>
              <a:defRPr sz="25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295400" y="5029200"/>
            <a:ext cx="6477000" cy="609600"/>
          </a:xfrm>
        </p:spPr>
        <p:txBody>
          <a:bodyPr/>
          <a:lstStyle>
            <a:lvl1pPr marL="0" indent="0">
              <a:defRPr sz="18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365545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624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25588"/>
            <a:ext cx="2057400" cy="50276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25588"/>
            <a:ext cx="6019800" cy="50276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844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263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413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384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384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518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128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636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0833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7970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28727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2" descr="NCDOT_Template_Inside_noseal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5588" cy="684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5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1525588"/>
            <a:ext cx="8229600" cy="836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384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CC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CC000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CC000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CC000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CC0000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CC000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CC000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CC000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CC0000"/>
          </a:solidFill>
          <a:latin typeface="Arial" charset="0"/>
        </a:defRPr>
      </a:lvl9pPr>
    </p:titleStyle>
    <p:bodyStyle>
      <a:lvl1pPr marL="174625" indent="-174625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defRPr sz="2400">
          <a:solidFill>
            <a:srgbClr val="000066"/>
          </a:solidFill>
          <a:latin typeface="+mn-lt"/>
          <a:ea typeface="+mn-ea"/>
          <a:cs typeface="+mn-cs"/>
        </a:defRPr>
      </a:lvl1pPr>
      <a:lvl2pPr marL="566738" indent="-277813" algn="l" rtl="0" eaLnBrk="0" fontAlgn="base" hangingPunct="0">
        <a:spcBef>
          <a:spcPct val="20000"/>
        </a:spcBef>
        <a:spcAft>
          <a:spcPct val="0"/>
        </a:spcAft>
        <a:buClr>
          <a:srgbClr val="000066"/>
        </a:buClr>
        <a:buFont typeface="Arial" charset="0"/>
        <a:buChar char="•"/>
        <a:defRPr sz="2000">
          <a:solidFill>
            <a:srgbClr val="000066"/>
          </a:solidFill>
          <a:latin typeface="+mn-lt"/>
        </a:defRPr>
      </a:lvl2pPr>
      <a:lvl3pPr marL="898525" indent="-217488" algn="l" rtl="0" eaLnBrk="0" fontAlgn="base" hangingPunct="0">
        <a:spcBef>
          <a:spcPct val="20000"/>
        </a:spcBef>
        <a:spcAft>
          <a:spcPct val="0"/>
        </a:spcAft>
        <a:buClr>
          <a:srgbClr val="000066"/>
        </a:buClr>
        <a:buFont typeface="Symbol" pitchFamily="18" charset="2"/>
        <a:buChar char="-"/>
        <a:defRPr>
          <a:solidFill>
            <a:srgbClr val="000066"/>
          </a:solidFill>
          <a:latin typeface="+mn-lt"/>
        </a:defRPr>
      </a:lvl3pPr>
      <a:lvl4pPr marL="1262063" indent="-249238" algn="l" rtl="0" eaLnBrk="0" fontAlgn="base" hangingPunct="0">
        <a:spcBef>
          <a:spcPct val="20000"/>
        </a:spcBef>
        <a:spcAft>
          <a:spcPct val="0"/>
        </a:spcAft>
        <a:buClr>
          <a:srgbClr val="000066"/>
        </a:buClr>
        <a:buFont typeface="Wingdings 2" pitchFamily="18" charset="2"/>
        <a:buChar char="¸"/>
        <a:defRPr sz="16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rgbClr val="0000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rgbClr val="0000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rgbClr val="0000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rgbClr val="00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stroy@ncdot.gov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en-US" dirty="0" smtClean="0"/>
              <a:t>NCDOT Usage of CMF Clearinghouse for CRF’s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5029200"/>
            <a:ext cx="6477000" cy="6858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Shawn A. Troy, PE</a:t>
            </a:r>
          </a:p>
          <a:p>
            <a:pPr algn="ctr" eaLnBrk="1" hangingPunct="1"/>
            <a:r>
              <a:rPr lang="en-US" dirty="0" smtClean="0"/>
              <a:t>December 13,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1600200"/>
            <a:ext cx="8229600" cy="684213"/>
          </a:xfrm>
          <a:noFill/>
          <a:extLst>
            <a:ext uri="{91240B29-F687-4F45-9708-019B960494DF}">
              <a14:hiddenLine xmlns:a14="http://schemas.microsoft.com/office/drawing/2010/main" w="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 smtClean="0"/>
              <a:t>Historical Perspective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362200"/>
            <a:ext cx="8229600" cy="4343400"/>
          </a:xfrm>
        </p:spPr>
        <p:txBody>
          <a:bodyPr/>
          <a:lstStyle/>
          <a:p>
            <a:pPr lvl="1" eaLnBrk="1" hangingPunct="1"/>
            <a:r>
              <a:rPr lang="en-US" sz="1800" dirty="0" smtClean="0"/>
              <a:t>Began using CRF’s in the early 2000’s to justify projects using B/C</a:t>
            </a:r>
          </a:p>
          <a:p>
            <a:pPr lvl="1" eaLnBrk="1" hangingPunct="1"/>
            <a:endParaRPr lang="en-US" sz="1800" dirty="0" smtClean="0"/>
          </a:p>
          <a:p>
            <a:pPr lvl="1" eaLnBrk="1" hangingPunct="1"/>
            <a:r>
              <a:rPr lang="en-US" sz="1800" dirty="0" smtClean="0"/>
              <a:t>Formed a committee, reviewed known research, and selected CRF’s to use on a statewide basis in our 8 Regional Traffic Safety Offices</a:t>
            </a:r>
          </a:p>
          <a:p>
            <a:pPr lvl="1" eaLnBrk="1" hangingPunct="1"/>
            <a:endParaRPr lang="en-US" sz="1800" dirty="0" smtClean="0"/>
          </a:p>
          <a:p>
            <a:pPr lvl="1" eaLnBrk="1" hangingPunct="1"/>
            <a:r>
              <a:rPr lang="en-US" sz="1800" dirty="0" smtClean="0"/>
              <a:t>Who is on the committee?</a:t>
            </a:r>
          </a:p>
          <a:p>
            <a:pPr lvl="1" eaLnBrk="1" hangingPunct="1"/>
            <a:endParaRPr lang="en-US" sz="1800" dirty="0" smtClean="0"/>
          </a:p>
          <a:p>
            <a:pPr lvl="1" eaLnBrk="1" hangingPunct="1"/>
            <a:r>
              <a:rPr lang="en-US" sz="1800" dirty="0" smtClean="0"/>
              <a:t>Why do we do this?</a:t>
            </a:r>
          </a:p>
          <a:p>
            <a:pPr lvl="1" eaLnBrk="1" hangingPunct="1"/>
            <a:endParaRPr lang="en-US" sz="1800" dirty="0"/>
          </a:p>
          <a:p>
            <a:pPr lvl="1" eaLnBrk="1" hangingPunct="1"/>
            <a:r>
              <a:rPr lang="en-US" sz="1800" dirty="0" smtClean="0"/>
              <a:t>CRF’s in April 2005				36 countermeasures</a:t>
            </a:r>
          </a:p>
          <a:p>
            <a:pPr lvl="1" eaLnBrk="1" hangingPunct="1"/>
            <a:r>
              <a:rPr lang="en-US" sz="1800" dirty="0" smtClean="0"/>
              <a:t>CRF’s in May 2007				47 countermeasures</a:t>
            </a:r>
          </a:p>
          <a:p>
            <a:pPr lvl="1" eaLnBrk="1" hangingPunct="1"/>
            <a:r>
              <a:rPr lang="en-US" sz="1800" dirty="0" smtClean="0"/>
              <a:t>CRF’s in October 2010			112 countermeasures</a:t>
            </a:r>
          </a:p>
          <a:p>
            <a:pPr lvl="1" eaLnBrk="1" hangingPunct="1"/>
            <a:r>
              <a:rPr lang="en-US" sz="1800" dirty="0" smtClean="0"/>
              <a:t>CRF’s in November 2012			146 countermeasures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3746500" y="19685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6019800" y="106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7345637" y="1141413"/>
            <a:ext cx="1744388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1100" dirty="0" smtClean="0">
                <a:latin typeface="Arial" charset="0"/>
              </a:rPr>
              <a:t>Crash Reduction Factors</a:t>
            </a:r>
            <a:endParaRPr lang="en-US" sz="1100" dirty="0">
              <a:latin typeface="Arial" charset="0"/>
            </a:endParaRP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63500" y="1141413"/>
            <a:ext cx="23272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100">
                <a:latin typeface="Arial" charset="0"/>
              </a:rPr>
              <a:t>N.C. Department of Transportation</a:t>
            </a:r>
          </a:p>
        </p:txBody>
      </p:sp>
      <p:sp>
        <p:nvSpPr>
          <p:cNvPr id="8" name="Rectangle 2"/>
          <p:cNvSpPr txBox="1">
            <a:spLocks noRot="1" noChangeArrowheads="1"/>
          </p:cNvSpPr>
          <p:nvPr/>
        </p:nvSpPr>
        <p:spPr bwMode="auto">
          <a:xfrm>
            <a:off x="5562600" y="4114800"/>
            <a:ext cx="293370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CC0000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CC0000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CC0000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CC0000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CC0000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CC0000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CC0000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CC0000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CC0000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i="1" dirty="0" smtClean="0"/>
              <a:t>CRF = (1-CMF)*100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1600200"/>
            <a:ext cx="8229600" cy="684213"/>
          </a:xfrm>
          <a:noFill/>
          <a:extLst>
            <a:ext uri="{91240B29-F687-4F45-9708-019B960494DF}">
              <a14:hiddenLine xmlns:a14="http://schemas.microsoft.com/office/drawing/2010/main" w="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 smtClean="0"/>
              <a:t>NCDOT CRF Selection Process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362200"/>
            <a:ext cx="8229600" cy="4343400"/>
          </a:xfrm>
        </p:spPr>
        <p:txBody>
          <a:bodyPr/>
          <a:lstStyle/>
          <a:p>
            <a:pPr lvl="1" eaLnBrk="1" hangingPunct="1"/>
            <a:r>
              <a:rPr lang="en-US" sz="1800" dirty="0" smtClean="0"/>
              <a:t>Option 1:</a:t>
            </a:r>
          </a:p>
          <a:p>
            <a:pPr lvl="1" eaLnBrk="1" hangingPunct="1"/>
            <a:endParaRPr lang="en-US" sz="1800" dirty="0" smtClean="0"/>
          </a:p>
          <a:p>
            <a:pPr lvl="2" eaLnBrk="1" hangingPunct="1"/>
            <a:r>
              <a:rPr lang="en-US" sz="1600" dirty="0" smtClean="0"/>
              <a:t>CRF value is requested for a countermeasure where a CRF does not exist on our current listing by a Regional Traffic Engineer</a:t>
            </a:r>
          </a:p>
          <a:p>
            <a:pPr lvl="2" eaLnBrk="1" hangingPunct="1"/>
            <a:r>
              <a:rPr lang="en-US" sz="1600" dirty="0" smtClean="0"/>
              <a:t>The CMF Clearinghouse is reviewed to see if a Quality CMF exists</a:t>
            </a:r>
          </a:p>
          <a:p>
            <a:pPr lvl="2" eaLnBrk="1" hangingPunct="1"/>
            <a:r>
              <a:rPr lang="en-US" sz="1600" dirty="0" smtClean="0"/>
              <a:t>If no Quality CMF exists, the committee votes on a CRF to use until a value is available in the CMF Clearinghouse</a:t>
            </a:r>
            <a:endParaRPr lang="en-US" sz="1400" dirty="0" smtClean="0"/>
          </a:p>
          <a:p>
            <a:pPr lvl="1" eaLnBrk="1" hangingPunct="1"/>
            <a:endParaRPr lang="en-US" sz="1800" dirty="0"/>
          </a:p>
          <a:p>
            <a:pPr lvl="1" eaLnBrk="1" hangingPunct="1"/>
            <a:r>
              <a:rPr lang="en-US" sz="1800" dirty="0" smtClean="0"/>
              <a:t>Option 2:</a:t>
            </a:r>
          </a:p>
          <a:p>
            <a:pPr lvl="1" eaLnBrk="1" hangingPunct="1"/>
            <a:endParaRPr lang="en-US" sz="1800" dirty="0"/>
          </a:p>
          <a:p>
            <a:pPr lvl="2" eaLnBrk="1" hangingPunct="1"/>
            <a:r>
              <a:rPr lang="en-US" sz="1600" dirty="0" smtClean="0"/>
              <a:t>On a 6 month to 12 month basis, we complete a mass download of the CMF Clearinghouse</a:t>
            </a:r>
          </a:p>
          <a:p>
            <a:pPr lvl="2" eaLnBrk="1" hangingPunct="1"/>
            <a:r>
              <a:rPr lang="en-US" sz="1600" dirty="0" smtClean="0"/>
              <a:t>We review the latest CRF from this download and determine if they should be added to our CRF sheet</a:t>
            </a:r>
          </a:p>
          <a:p>
            <a:pPr lvl="1" eaLnBrk="1" hangingPunct="1"/>
            <a:endParaRPr lang="en-US" sz="1800" dirty="0"/>
          </a:p>
          <a:p>
            <a:pPr lvl="1" eaLnBrk="1" hangingPunct="1"/>
            <a:endParaRPr lang="en-US" sz="1800" dirty="0" smtClean="0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3746500" y="19685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6019800" y="106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7345637" y="1141413"/>
            <a:ext cx="1744388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1100" dirty="0" smtClean="0">
                <a:latin typeface="Arial" charset="0"/>
              </a:rPr>
              <a:t>Crash Reduction Factors</a:t>
            </a:r>
            <a:endParaRPr lang="en-US" sz="1100" dirty="0">
              <a:latin typeface="Arial" charset="0"/>
            </a:endParaRP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63500" y="1141413"/>
            <a:ext cx="23272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100">
                <a:latin typeface="Arial" charset="0"/>
              </a:rPr>
              <a:t>N.C. Department of Transportation</a:t>
            </a:r>
          </a:p>
        </p:txBody>
      </p:sp>
    </p:spTree>
    <p:extLst>
      <p:ext uri="{BB962C8B-B14F-4D97-AF65-F5344CB8AC3E}">
        <p14:creationId xmlns:p14="http://schemas.microsoft.com/office/powerpoint/2010/main" val="1199635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1600200"/>
            <a:ext cx="8229600" cy="684213"/>
          </a:xfrm>
          <a:noFill/>
          <a:extLst>
            <a:ext uri="{91240B29-F687-4F45-9708-019B960494DF}">
              <a14:hiddenLine xmlns:a14="http://schemas.microsoft.com/office/drawing/2010/main" w="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 smtClean="0"/>
              <a:t>CMF Clearinghouse Mass Download 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3746500" y="19685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6019800" y="106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7345637" y="1141413"/>
            <a:ext cx="1744388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1100" dirty="0" smtClean="0">
                <a:latin typeface="Arial" charset="0"/>
              </a:rPr>
              <a:t>Crash Reduction Factors</a:t>
            </a:r>
            <a:endParaRPr lang="en-US" sz="1100" dirty="0">
              <a:latin typeface="Arial" charset="0"/>
            </a:endParaRP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63500" y="1141413"/>
            <a:ext cx="23272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100">
                <a:latin typeface="Arial" charset="0"/>
              </a:rPr>
              <a:t>N.C. Department of Transportation</a:t>
            </a:r>
          </a:p>
        </p:txBody>
      </p:sp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51622"/>
            <a:ext cx="8610600" cy="262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301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1" y="2507619"/>
            <a:ext cx="8610599" cy="43503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 bwMode="auto">
          <a:xfrm>
            <a:off x="1227137" y="2251622"/>
            <a:ext cx="373063" cy="4606378"/>
          </a:xfrm>
          <a:prstGeom prst="rect">
            <a:avLst/>
          </a:prstGeom>
          <a:noFill/>
          <a:ln w="508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28601" y="2251622"/>
            <a:ext cx="998536" cy="4606378"/>
          </a:xfrm>
          <a:prstGeom prst="rect">
            <a:avLst/>
          </a:prstGeom>
          <a:noFill/>
          <a:ln w="508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228601" y="3962400"/>
            <a:ext cx="8610599" cy="762000"/>
          </a:xfrm>
          <a:prstGeom prst="rect">
            <a:avLst/>
          </a:prstGeom>
          <a:noFill/>
          <a:ln w="508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4" name="Straight Arrow Connector 3"/>
          <p:cNvCxnSpPr/>
          <p:nvPr/>
        </p:nvCxnSpPr>
        <p:spPr bwMode="auto">
          <a:xfrm flipV="1">
            <a:off x="6477000" y="4876800"/>
            <a:ext cx="0" cy="4572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Straight Arrow Connector 16"/>
          <p:cNvCxnSpPr/>
          <p:nvPr/>
        </p:nvCxnSpPr>
        <p:spPr bwMode="auto">
          <a:xfrm flipV="1">
            <a:off x="7086600" y="4876800"/>
            <a:ext cx="0" cy="4572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Straight Arrow Connector 18"/>
          <p:cNvCxnSpPr/>
          <p:nvPr/>
        </p:nvCxnSpPr>
        <p:spPr bwMode="auto">
          <a:xfrm flipV="1">
            <a:off x="8686800" y="4876800"/>
            <a:ext cx="0" cy="4572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Straight Arrow Connector 19"/>
          <p:cNvCxnSpPr/>
          <p:nvPr/>
        </p:nvCxnSpPr>
        <p:spPr bwMode="auto">
          <a:xfrm flipV="1">
            <a:off x="5791200" y="4876800"/>
            <a:ext cx="0" cy="4572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Straight Arrow Connector 20"/>
          <p:cNvCxnSpPr/>
          <p:nvPr/>
        </p:nvCxnSpPr>
        <p:spPr bwMode="auto">
          <a:xfrm flipV="1">
            <a:off x="6096000" y="4876800"/>
            <a:ext cx="0" cy="4572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051802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12" grpId="0" animBg="1"/>
      <p:bldP spid="12" grpId="1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1600200"/>
            <a:ext cx="8229600" cy="684213"/>
          </a:xfrm>
          <a:noFill/>
          <a:extLst>
            <a:ext uri="{91240B29-F687-4F45-9708-019B960494DF}">
              <a14:hiddenLine xmlns:a14="http://schemas.microsoft.com/office/drawing/2010/main" w="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 smtClean="0"/>
              <a:t>NCDOT CRF Sheet 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3746500" y="19685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6019800" y="106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7345637" y="1141413"/>
            <a:ext cx="1744388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1100" dirty="0" smtClean="0">
                <a:latin typeface="Arial" charset="0"/>
              </a:rPr>
              <a:t>Crash Reduction Factors</a:t>
            </a:r>
            <a:endParaRPr lang="en-US" sz="1100" dirty="0">
              <a:latin typeface="Arial" charset="0"/>
            </a:endParaRP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63500" y="1141413"/>
            <a:ext cx="23272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100">
                <a:latin typeface="Arial" charset="0"/>
              </a:rPr>
              <a:t>N.C. Department of Transportation</a:t>
            </a:r>
          </a:p>
        </p:txBody>
      </p:sp>
      <p:pic>
        <p:nvPicPr>
          <p:cNvPr id="4403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228850"/>
            <a:ext cx="4667250" cy="453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403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2228850"/>
            <a:ext cx="4333875" cy="453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Rectangle 11"/>
          <p:cNvSpPr/>
          <p:nvPr/>
        </p:nvSpPr>
        <p:spPr bwMode="auto">
          <a:xfrm>
            <a:off x="63499" y="5257800"/>
            <a:ext cx="8994775" cy="609600"/>
          </a:xfrm>
          <a:prstGeom prst="rect">
            <a:avLst/>
          </a:prstGeom>
          <a:noFill/>
          <a:ln w="508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63498" y="5867400"/>
            <a:ext cx="8994775" cy="895350"/>
          </a:xfrm>
          <a:prstGeom prst="rect">
            <a:avLst/>
          </a:prstGeom>
          <a:noFill/>
          <a:ln w="508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8265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1600200"/>
            <a:ext cx="8229600" cy="684213"/>
          </a:xfrm>
          <a:noFill/>
          <a:extLst>
            <a:ext uri="{91240B29-F687-4F45-9708-019B960494DF}">
              <a14:hiddenLine xmlns:a14="http://schemas.microsoft.com/office/drawing/2010/main" w="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 smtClean="0"/>
              <a:t>CRF Variability within Countermeasure  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3746500" y="19685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6019800" y="106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7345637" y="1141413"/>
            <a:ext cx="1744388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1100" dirty="0" smtClean="0">
                <a:latin typeface="Arial" charset="0"/>
              </a:rPr>
              <a:t>Crash Reduction Factors</a:t>
            </a:r>
            <a:endParaRPr lang="en-US" sz="1100" dirty="0">
              <a:latin typeface="Arial" charset="0"/>
            </a:endParaRP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63500" y="1141413"/>
            <a:ext cx="23272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100">
                <a:latin typeface="Arial" charset="0"/>
              </a:rPr>
              <a:t>N.C. Department of Transportation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987" y="2340903"/>
            <a:ext cx="8837613" cy="4288497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Rectangle 13"/>
          <p:cNvSpPr/>
          <p:nvPr/>
        </p:nvSpPr>
        <p:spPr bwMode="auto">
          <a:xfrm>
            <a:off x="2209800" y="2340903"/>
            <a:ext cx="4648200" cy="554697"/>
          </a:xfrm>
          <a:prstGeom prst="rect">
            <a:avLst/>
          </a:prstGeom>
          <a:noFill/>
          <a:ln w="508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2209800" y="3352800"/>
            <a:ext cx="4648200" cy="1905000"/>
          </a:xfrm>
          <a:prstGeom prst="rect">
            <a:avLst/>
          </a:prstGeom>
          <a:noFill/>
          <a:ln w="508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4425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1600200"/>
            <a:ext cx="8229600" cy="684213"/>
          </a:xfrm>
          <a:noFill/>
          <a:extLst>
            <a:ext uri="{91240B29-F687-4F45-9708-019B960494DF}">
              <a14:hiddenLine xmlns:a14="http://schemas.microsoft.com/office/drawing/2010/main" w="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 smtClean="0"/>
              <a:t>“Objective” versus “Subjective”  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3746500" y="19685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6019800" y="106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7345637" y="1141413"/>
            <a:ext cx="1744388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1100" dirty="0" smtClean="0">
                <a:latin typeface="Arial" charset="0"/>
              </a:rPr>
              <a:t>Crash Reduction Factors</a:t>
            </a:r>
            <a:endParaRPr lang="en-US" sz="1100" dirty="0">
              <a:latin typeface="Arial" charset="0"/>
            </a:endParaRP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63500" y="1141413"/>
            <a:ext cx="23272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100">
                <a:latin typeface="Arial" charset="0"/>
              </a:rPr>
              <a:t>N.C. Department of Transportation</a:t>
            </a:r>
          </a:p>
        </p:txBody>
      </p:sp>
      <p:pic>
        <p:nvPicPr>
          <p:cNvPr id="4505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47900"/>
            <a:ext cx="3886200" cy="453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506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4825" y="2247900"/>
            <a:ext cx="4371975" cy="453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Rectangle 11"/>
          <p:cNvSpPr/>
          <p:nvPr/>
        </p:nvSpPr>
        <p:spPr bwMode="auto">
          <a:xfrm>
            <a:off x="457201" y="2667000"/>
            <a:ext cx="8229600" cy="381000"/>
          </a:xfrm>
          <a:prstGeom prst="rect">
            <a:avLst/>
          </a:prstGeom>
          <a:noFill/>
          <a:ln w="508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457201" y="3048000"/>
            <a:ext cx="8229600" cy="1828800"/>
          </a:xfrm>
          <a:prstGeom prst="rect">
            <a:avLst/>
          </a:prstGeom>
          <a:noFill/>
          <a:ln w="508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8265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1600200"/>
            <a:ext cx="8229600" cy="684213"/>
          </a:xfrm>
          <a:noFill/>
          <a:extLst>
            <a:ext uri="{91240B29-F687-4F45-9708-019B960494DF}">
              <a14:hiddenLine xmlns:a14="http://schemas.microsoft.com/office/drawing/2010/main" w="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 smtClean="0"/>
              <a:t>Additional Information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362200"/>
            <a:ext cx="8229600" cy="4343400"/>
          </a:xfrm>
        </p:spPr>
        <p:txBody>
          <a:bodyPr/>
          <a:lstStyle/>
          <a:p>
            <a:pPr lvl="1" eaLnBrk="1" hangingPunct="1"/>
            <a:r>
              <a:rPr lang="en-US" sz="1800" dirty="0" smtClean="0"/>
              <a:t>Goal for us was to have an </a:t>
            </a:r>
            <a:r>
              <a:rPr lang="en-US" sz="1800" i="1" dirty="0" smtClean="0"/>
              <a:t>ACCOUNTABLE</a:t>
            </a:r>
            <a:r>
              <a:rPr lang="en-US" sz="1800" dirty="0" smtClean="0"/>
              <a:t> and </a:t>
            </a:r>
            <a:r>
              <a:rPr lang="en-US" sz="1800" i="1" dirty="0" smtClean="0"/>
              <a:t>DEFENDABLE</a:t>
            </a:r>
            <a:r>
              <a:rPr lang="en-US" sz="1800" dirty="0" smtClean="0"/>
              <a:t> process</a:t>
            </a:r>
          </a:p>
          <a:p>
            <a:pPr lvl="1" eaLnBrk="1" hangingPunct="1"/>
            <a:endParaRPr lang="en-US" sz="1800" dirty="0"/>
          </a:p>
          <a:p>
            <a:pPr lvl="1" eaLnBrk="1" hangingPunct="1"/>
            <a:r>
              <a:rPr lang="en-US" sz="1800" dirty="0" smtClean="0"/>
              <a:t>Recently updated the NCDOT CRF list in November 2012</a:t>
            </a:r>
          </a:p>
          <a:p>
            <a:pPr lvl="1" eaLnBrk="1" hangingPunct="1"/>
            <a:endParaRPr lang="en-US" sz="1800" dirty="0" smtClean="0"/>
          </a:p>
          <a:p>
            <a:pPr lvl="1" eaLnBrk="1" hangingPunct="1"/>
            <a:r>
              <a:rPr lang="en-US" sz="1800" dirty="0" smtClean="0"/>
              <a:t>Will be willing to share information from November update:</a:t>
            </a:r>
          </a:p>
          <a:p>
            <a:pPr lvl="1" eaLnBrk="1" hangingPunct="1"/>
            <a:endParaRPr lang="en-US" sz="1800" dirty="0"/>
          </a:p>
          <a:p>
            <a:pPr lvl="2" eaLnBrk="1" hangingPunct="1"/>
            <a:r>
              <a:rPr lang="en-US" sz="1600" dirty="0" smtClean="0"/>
              <a:t>our CRF listing (.pdf file)</a:t>
            </a:r>
            <a:endParaRPr lang="en-US" sz="1600" dirty="0"/>
          </a:p>
          <a:p>
            <a:pPr lvl="2" eaLnBrk="1" hangingPunct="1"/>
            <a:r>
              <a:rPr lang="en-US" sz="1600" dirty="0" smtClean="0"/>
              <a:t>our notes file from the downloaded CMF Clearinghouse (excel file)</a:t>
            </a:r>
            <a:endParaRPr lang="en-US" sz="1600" dirty="0"/>
          </a:p>
          <a:p>
            <a:pPr lvl="2" eaLnBrk="1" hangingPunct="1"/>
            <a:r>
              <a:rPr lang="en-US" sz="1600" dirty="0" smtClean="0"/>
              <a:t>our notes file from the pre-CRF listing decision process (excel file)</a:t>
            </a:r>
          </a:p>
          <a:p>
            <a:pPr lvl="1" eaLnBrk="1" hangingPunct="1"/>
            <a:endParaRPr lang="en-US" sz="1800" dirty="0"/>
          </a:p>
          <a:p>
            <a:pPr lvl="1" eaLnBrk="1" hangingPunct="1"/>
            <a:r>
              <a:rPr lang="en-US" sz="1800" dirty="0" smtClean="0"/>
              <a:t>Send me an email request for this data or feel free to call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3746500" y="19685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6019800" y="106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7345637" y="1141413"/>
            <a:ext cx="1744388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1100" dirty="0" smtClean="0">
                <a:latin typeface="Arial" charset="0"/>
              </a:rPr>
              <a:t>Crash Reduction Factors</a:t>
            </a:r>
            <a:endParaRPr lang="en-US" sz="1100" dirty="0">
              <a:latin typeface="Arial" charset="0"/>
            </a:endParaRP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63500" y="1141413"/>
            <a:ext cx="23272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100">
                <a:latin typeface="Arial" charset="0"/>
              </a:rPr>
              <a:t>N.C. Department of Transportation</a:t>
            </a:r>
          </a:p>
        </p:txBody>
      </p:sp>
    </p:spTree>
    <p:extLst>
      <p:ext uri="{BB962C8B-B14F-4D97-AF65-F5344CB8AC3E}">
        <p14:creationId xmlns:p14="http://schemas.microsoft.com/office/powerpoint/2010/main" val="2878265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429000"/>
            <a:ext cx="7772400" cy="1143000"/>
          </a:xfrm>
        </p:spPr>
        <p:txBody>
          <a:bodyPr/>
          <a:lstStyle/>
          <a:p>
            <a:pPr algn="ctr" eaLnBrk="1" hangingPunct="1"/>
            <a:r>
              <a:rPr lang="en-US" dirty="0"/>
              <a:t>NCDOT Usage of CMF Clearinghouse for </a:t>
            </a:r>
            <a:r>
              <a:rPr lang="en-US" dirty="0" smtClean="0"/>
              <a:t>CRF’s 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QUESTIONS?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029200"/>
            <a:ext cx="6477000" cy="13716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Shawn </a:t>
            </a:r>
            <a:r>
              <a:rPr lang="en-US" dirty="0"/>
              <a:t>A</a:t>
            </a:r>
            <a:r>
              <a:rPr lang="en-US" dirty="0" smtClean="0"/>
              <a:t>. Troy, PE</a:t>
            </a:r>
          </a:p>
          <a:p>
            <a:pPr algn="ctr" eaLnBrk="1" hangingPunct="1"/>
            <a:r>
              <a:rPr lang="en-US" dirty="0" smtClean="0"/>
              <a:t>December 13, 2012</a:t>
            </a:r>
          </a:p>
          <a:p>
            <a:pPr algn="ctr" eaLnBrk="1" hangingPunct="1"/>
            <a:r>
              <a:rPr lang="en-US" dirty="0" smtClean="0">
                <a:hlinkClick r:id="rId3"/>
              </a:rPr>
              <a:t>stroy@ncdot.gov</a:t>
            </a:r>
            <a:endParaRPr lang="en-US" dirty="0" smtClean="0"/>
          </a:p>
          <a:p>
            <a:pPr algn="ctr" eaLnBrk="1" hangingPunct="1"/>
            <a:r>
              <a:rPr lang="en-US" dirty="0" smtClean="0"/>
              <a:t>919-773-2897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CDOT_Template2_NoSeal">
  <a:themeElements>
    <a:clrScheme name="NCDOT_Template2_NoSeal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NCDOT_Template2_NoSe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NCDOT_Template2_NoSeal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DOT_Template2_NoSeal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DOT_Template2_NoSeal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DOT_Template2_NoSeal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DOT_Template2_NoSeal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DOT_Template2_NoSeal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DOT_Template2_NoSeal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DOT_Template2_NoSeal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DOT_Template2_NoSeal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NCDOT_Template2_NoSeal</Template>
  <TotalTime>1741</TotalTime>
  <Words>360</Words>
  <Application>Microsoft Office PowerPoint</Application>
  <PresentationFormat>On-screen Show (4:3)</PresentationFormat>
  <Paragraphs>72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NCDOT_Template2_NoSeal</vt:lpstr>
      <vt:lpstr>NCDOT Usage of CMF Clearinghouse for CRF’s</vt:lpstr>
      <vt:lpstr>Historical Perspective</vt:lpstr>
      <vt:lpstr>NCDOT CRF Selection Process </vt:lpstr>
      <vt:lpstr>CMF Clearinghouse Mass Download </vt:lpstr>
      <vt:lpstr>NCDOT CRF Sheet </vt:lpstr>
      <vt:lpstr>CRF Variability within Countermeasure  </vt:lpstr>
      <vt:lpstr>“Objective” versus “Subjective”  </vt:lpstr>
      <vt:lpstr>Additional Information </vt:lpstr>
      <vt:lpstr>NCDOT Usage of CMF Clearinghouse for CRF’s   QUESTIONS?</vt:lpstr>
    </vt:vector>
  </TitlesOfParts>
  <Company>NC Dept. of Transportation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Ash</dc:title>
  <dc:creator>STroy</dc:creator>
  <cp:lastModifiedBy>Patty Harrison</cp:lastModifiedBy>
  <cp:revision>98</cp:revision>
  <dcterms:created xsi:type="dcterms:W3CDTF">2011-04-10T16:10:42Z</dcterms:created>
  <dcterms:modified xsi:type="dcterms:W3CDTF">2012-12-12T14:58:17Z</dcterms:modified>
</cp:coreProperties>
</file>